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13"/>
  </p:notesMasterIdLst>
  <p:handoutMasterIdLst>
    <p:handoutMasterId r:id="rId14"/>
  </p:handoutMasterIdLst>
  <p:sldIdLst>
    <p:sldId id="303" r:id="rId5"/>
    <p:sldId id="705" r:id="rId6"/>
    <p:sldId id="1135" r:id="rId7"/>
    <p:sldId id="1133" r:id="rId8"/>
    <p:sldId id="1136" r:id="rId9"/>
    <p:sldId id="1137" r:id="rId10"/>
    <p:sldId id="711" r:id="rId11"/>
    <p:sldId id="1138" r:id="rId12"/>
  </p:sldIdLst>
  <p:sldSz cx="12192000" cy="6858000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CC33"/>
    <a:srgbClr val="00CC00"/>
    <a:srgbClr val="0000FF"/>
    <a:srgbClr val="72AF2F"/>
    <a:srgbClr val="00CC66"/>
    <a:srgbClr val="008000"/>
    <a:srgbClr val="D0D8E8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956" autoAdjust="0"/>
    <p:restoredTop sz="96370" autoAdjust="0"/>
  </p:normalViewPr>
  <p:slideViewPr>
    <p:cSldViewPr snapToGrid="0">
      <p:cViewPr varScale="1">
        <p:scale>
          <a:sx n="75" d="100"/>
          <a:sy n="75" d="100"/>
        </p:scale>
        <p:origin x="24" y="8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531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-7512"/>
    </p:cViewPr>
  </p:sorterViewPr>
  <p:notesViewPr>
    <p:cSldViewPr snapToGrid="0">
      <p:cViewPr varScale="1">
        <p:scale>
          <a:sx n="51" d="100"/>
          <a:sy n="51" d="100"/>
        </p:scale>
        <p:origin x="2976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4BA2FF4-9C9B-43A0-99D9-70E7AE18140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55D618B-E92D-4220-AAB6-335AFF91638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74FF9D4-381D-4F65-A2E3-3E22297D6482}" type="datetime1">
              <a:rPr lang="en-US"/>
              <a:pPr>
                <a:defRPr/>
              </a:pPr>
              <a:t>6/6/2023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AE42738-A574-4AFC-8C12-D7289D224FB7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D7536795-C30F-4339-87FD-38966263D01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A61D28B-C48B-4FDA-8101-AB067B742886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2A30284-36D3-437C-A331-867BE010FA5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384AF11-2BF1-4BBF-AEE4-E5E2B9A94B2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FAC44ACD-ACA2-48FF-933F-C98682059B2D}" type="datetime1">
              <a:rPr lang="en-US"/>
              <a:pPr>
                <a:defRPr/>
              </a:pPr>
              <a:t>6/6/2023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9BC8989B-9C99-43E8-AE90-A608F1DA274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5ACF14E2-24D8-40D5-B992-B602782AEA4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612919D8-380F-455F-B948-9F29474F9DB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36B91F1B-C2A5-4A48-A531-B87A102E17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69630-D4C4-4930-941B-2F103ACDDD1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CC1142FD-101E-427D-96F6-FDB64D9722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750AEEB-43BF-4C78-A9BB-4901C20CE6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1D8C01C9-DA69-44AE-93F5-5827D88296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A7C0C384-8A03-4406-B265-27593EAE50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5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AB6CF3B8-1087-4EA1-B913-F019DD3E24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31800" y="52810"/>
            <a:ext cx="7747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TSG SA Rel-19 Workshop	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Taipei, June 13 – 14, 2023</a:t>
            </a: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95FCF8CD-2C30-4430-B3A5-F165BE96BF3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761818" y="177801"/>
            <a:ext cx="195156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en-US" sz="1200" b="1" dirty="0">
                <a:latin typeface="Arial "/>
              </a:rPr>
              <a:t>SWS-230076</a:t>
            </a:r>
            <a:endParaRPr lang="en-GB" altLang="en-US" sz="12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474762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23678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5581722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3E43BB85-D592-4477-85C5-C4386A8D7CF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68A9C30A-2580-43D9-BAEE-FEECE59C0BF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4AFB3978-2F51-4806-8F68-F6726549232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0DF169-4F9A-4D13-8638-5028A4E3BEAA}"/>
              </a:ext>
            </a:extLst>
          </p:cNvPr>
          <p:cNvSpPr txBox="1"/>
          <p:nvPr userDrawn="1"/>
        </p:nvSpPr>
        <p:spPr>
          <a:xfrm>
            <a:off x="717551" y="6394450"/>
            <a:ext cx="5767916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z="1000" spc="300" dirty="0"/>
              <a:t>3GPP TSG SA Rel-19 Workshop, </a:t>
            </a:r>
            <a:r>
              <a:rPr lang="fi-FI" sz="1000" spc="300" dirty="0"/>
              <a:t>Taipei, June 13 – 14, 2023</a:t>
            </a:r>
            <a:endParaRPr lang="en-GB" sz="1000" spc="300" dirty="0">
              <a:solidFill>
                <a:schemeClr val="bg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9773661-2F87-4456-BE3A-674631874291}"/>
              </a:ext>
            </a:extLst>
          </p:cNvPr>
          <p:cNvSpPr/>
          <p:nvPr userDrawn="1"/>
        </p:nvSpPr>
        <p:spPr bwMode="auto">
          <a:xfrm>
            <a:off x="11091334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C840CD29-0815-49FF-A34C-B092584A5C36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A6F55D34-226B-477C-A56F-A8513C89512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</a:rPr>
              <a:t>© 3GPP 2012</a:t>
            </a:r>
            <a:endParaRPr lang="en-GB" altLang="en-US" sz="1000" dirty="0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9FBAA978-A6A7-4DCB-B504-0D831B9DD84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1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EA0CB296-0D11-483D-8C82-78C10FF5A30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8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6" r:id="rId2"/>
    <p:sldLayoutId id="2147483987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8EE155D7-4578-4DE9-B201-A26BBC2A7B6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182813" y="1671639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br>
              <a:rPr lang="en-US" sz="6000" b="1" dirty="0"/>
            </a:br>
            <a:r>
              <a:rPr lang="en-US" sz="5300" b="1" dirty="0"/>
              <a:t>SA WG4 input to SA Workshop on Rel-19 planning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CE970FC0-E315-4AAB-908E-5027477CC0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4406900"/>
            <a:ext cx="64008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dirty="0">
                <a:latin typeface="Arial" panose="020B0604020202020204" pitchFamily="34" charset="0"/>
              </a:rPr>
              <a:t>Frédéric Gabin</a:t>
            </a:r>
          </a:p>
          <a:p>
            <a:pPr>
              <a:lnSpc>
                <a:spcPct val="80000"/>
              </a:lnSpc>
            </a:pPr>
            <a:endParaRPr lang="en-US" altLang="en-US" sz="12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SA4 Chair (Dolby Laboratories Inc.)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A466663D-F8DD-4C2B-86B0-D8D110D84A17}"/>
              </a:ext>
            </a:extLst>
          </p:cNvPr>
          <p:cNvSpPr txBox="1">
            <a:spLocks/>
          </p:cNvSpPr>
          <p:nvPr/>
        </p:nvSpPr>
        <p:spPr bwMode="auto">
          <a:xfrm>
            <a:off x="2868613" y="3454400"/>
            <a:ext cx="64008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None/>
              <a:defRPr sz="24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  <a:defRPr/>
            </a:pPr>
            <a:br>
              <a:rPr lang="en-US" altLang="en-US" sz="2000" kern="0" dirty="0"/>
            </a:br>
            <a:r>
              <a:rPr lang="en-US" altLang="en-US" sz="2000" kern="0" dirty="0">
                <a:solidFill>
                  <a:srgbClr val="FF0000"/>
                </a:solidFill>
                <a:latin typeface="Arial" panose="020B0604020202020204" pitchFamily="34" charset="0"/>
              </a:rPr>
              <a:t>(Agenda Item 3.2)</a:t>
            </a:r>
          </a:p>
          <a:p>
            <a:pPr>
              <a:lnSpc>
                <a:spcPct val="80000"/>
              </a:lnSpc>
              <a:defRPr/>
            </a:pPr>
            <a:endParaRPr lang="en-GB" altLang="en-US" sz="2000" kern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F3B35329-BFCF-436F-8D48-FA81E821F1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/>
              <a:t>Rel-19 Workshop Plan </a:t>
            </a:r>
            <a:br>
              <a:rPr lang="en-US" altLang="en-US" b="1" dirty="0"/>
            </a:br>
            <a:r>
              <a:rPr lang="en-US" altLang="en-US" b="1" dirty="0"/>
              <a:t>(endorsed in SP-230383)</a:t>
            </a:r>
            <a:endParaRPr lang="en-GB" altLang="en-US" b="1" dirty="0"/>
          </a:p>
        </p:txBody>
      </p:sp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08D8350-CE6F-41B0-84B2-80DFA4E0AC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de-DE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Rel-19 </a:t>
            </a:r>
            <a:r>
              <a:rPr lang="de-DE" alt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workshop</a:t>
            </a:r>
            <a:r>
              <a:rPr lang="de-DE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will </a:t>
            </a:r>
            <a:r>
              <a:rPr lang="de-DE" alt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be</a:t>
            </a:r>
            <a:r>
              <a:rPr lang="de-DE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held</a:t>
            </a:r>
            <a:r>
              <a:rPr lang="de-DE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F2F in Taipei. Workshop will </a:t>
            </a:r>
            <a:r>
              <a:rPr lang="de-DE" alt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take</a:t>
            </a:r>
            <a:r>
              <a:rPr lang="de-DE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place</a:t>
            </a:r>
            <a:r>
              <a:rPr lang="de-DE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de-DE" alt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between</a:t>
            </a:r>
            <a:r>
              <a:rPr lang="de-DE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SA#100 </a:t>
            </a:r>
            <a:r>
              <a:rPr lang="de-DE" alt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meeting</a:t>
            </a:r>
            <a:r>
              <a:rPr lang="de-DE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eaLnBrk="1" hangingPunct="1">
              <a:defRPr/>
            </a:pPr>
            <a:endParaRPr lang="de-DE" altLang="de-DE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de-DE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de-DE" alt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days</a:t>
            </a:r>
            <a:r>
              <a:rPr lang="de-DE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dedicated</a:t>
            </a:r>
            <a:r>
              <a:rPr lang="de-DE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workshop</a:t>
            </a:r>
            <a:r>
              <a:rPr lang="de-DE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on June-13 (Tue) and June-14 (</a:t>
            </a:r>
            <a:r>
              <a:rPr lang="de-DE" alt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Wed</a:t>
            </a:r>
            <a:r>
              <a:rPr lang="de-DE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pPr lvl="1" eaLnBrk="1" hangingPunct="1">
              <a:defRPr/>
            </a:pPr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June 12: SA#100</a:t>
            </a:r>
          </a:p>
          <a:p>
            <a:pPr lvl="1" eaLnBrk="1" hangingPunct="1">
              <a:defRPr/>
            </a:pPr>
            <a:r>
              <a:rPr lang="en-US" altLang="ko-KR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13 (WS Day 1):  Full Day - 3GPP Member, External presentations. </a:t>
            </a:r>
          </a:p>
          <a:p>
            <a:pPr lvl="1" eaLnBrk="1" hangingPunct="1">
              <a:defRPr/>
            </a:pPr>
            <a:r>
              <a:rPr lang="en-US" altLang="ko-KR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14 (WS Day 2):  0.5 Day - 3GPP Member, External presentations. </a:t>
            </a:r>
          </a:p>
          <a:p>
            <a:pPr marL="457200" lvl="1" indent="0" eaLnBrk="1" hangingPunct="1">
              <a:buNone/>
              <a:defRPr/>
            </a:pPr>
            <a:r>
              <a:rPr lang="en-US" altLang="ko-KR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	                                0.5 Day - Summary/Output report of the workshop.</a:t>
            </a:r>
          </a:p>
          <a:p>
            <a:pPr lvl="1" eaLnBrk="1" hangingPunct="1">
              <a:defRPr/>
            </a:pPr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June 15: SA#100</a:t>
            </a:r>
          </a:p>
          <a:p>
            <a:pPr lvl="1" eaLnBrk="1" hangingPunct="1">
              <a:defRPr/>
            </a:pPr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June 16: SA#100</a:t>
            </a:r>
          </a:p>
          <a:p>
            <a:pPr marL="457200" lvl="1" indent="0" eaLnBrk="1" hangingPunct="1">
              <a:buNone/>
              <a:defRPr/>
            </a:pPr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GB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Input to the WS: </a:t>
            </a:r>
          </a:p>
          <a:p>
            <a:pPr lvl="1" eaLnBrk="1" hangingPunct="1">
              <a:defRPr/>
            </a:pPr>
            <a:r>
              <a:rPr lang="en-GB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SA1 input on Rel-19 status</a:t>
            </a:r>
          </a:p>
          <a:p>
            <a:pPr lvl="1" eaLnBrk="1" hangingPunct="1">
              <a:defRPr/>
            </a:pPr>
            <a:r>
              <a:rPr lang="en-GB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3GPP Member/MRP/other contributions on Rel-19 views/priority. </a:t>
            </a:r>
          </a:p>
          <a:p>
            <a:pPr lvl="1" eaLnBrk="1" hangingPunct="1">
              <a:defRPr/>
            </a:pPr>
            <a:r>
              <a:rPr lang="en-GB" altLang="ko-KR" sz="12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SA WG inputs on TU Budget for Rel-19, Max SIDs/WIDs, Max size per SID/WID. </a:t>
            </a:r>
          </a:p>
          <a:p>
            <a:pPr eaLnBrk="1" hangingPunct="1">
              <a:defRPr/>
            </a:pPr>
            <a:r>
              <a:rPr lang="en-GB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Output of the WS: </a:t>
            </a:r>
          </a:p>
          <a:p>
            <a:pPr lvl="1" eaLnBrk="1" hangingPunct="1">
              <a:defRPr/>
            </a:pPr>
            <a:r>
              <a:rPr lang="en-GB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High level summary report from the WS.</a:t>
            </a:r>
          </a:p>
          <a:p>
            <a:pPr lvl="1" eaLnBrk="1" hangingPunct="1">
              <a:defRPr/>
            </a:pPr>
            <a:r>
              <a:rPr lang="en-GB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Identify the Core and Miscellaneous Rel-19 items/direction.</a:t>
            </a:r>
          </a:p>
          <a:p>
            <a:pPr lvl="1" eaLnBrk="1" hangingPunct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Guidance to the WGs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D09DAD2-7A6D-8F04-DD2D-7656B0835144}"/>
              </a:ext>
            </a:extLst>
          </p:cNvPr>
          <p:cNvCxnSpPr>
            <a:cxnSpLocks/>
          </p:cNvCxnSpPr>
          <p:nvPr/>
        </p:nvCxnSpPr>
        <p:spPr bwMode="auto">
          <a:xfrm>
            <a:off x="1524002" y="1587500"/>
            <a:ext cx="8666163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DC6D4FDE-7441-3EF9-51E3-EAACD8A8146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015413" y="2039938"/>
            <a:ext cx="0" cy="3624262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B465211A-1029-3984-862A-00D5ADB1F04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96025" y="2000250"/>
            <a:ext cx="0" cy="3663950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4062F56C-96A3-7534-48AF-DB2D47D808F3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552825" y="2001838"/>
            <a:ext cx="14288" cy="3662362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6151" name="TextBox 86">
            <a:extLst>
              <a:ext uri="{FF2B5EF4-FFF2-40B4-BE49-F238E27FC236}">
                <a16:creationId xmlns:a16="http://schemas.microsoft.com/office/drawing/2014/main" id="{82FB2F4D-0A09-F1BE-B97B-9A5C94D7EC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01925" y="1701802"/>
            <a:ext cx="5461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3A42794B-75B3-2C5E-9FCD-23026C33200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240213" y="2039940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0F81156B-4D80-3E24-A219-1CA031C2CF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817688" y="2063750"/>
            <a:ext cx="0" cy="380365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BC02EECF-289D-3E59-9EC9-B0DFB537B25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49575" y="2039940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FED55689-65EB-FCB9-93ED-98FA11DBE02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593263" y="2039940"/>
            <a:ext cx="0" cy="380682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465DC557-3B6C-367B-98F8-DE8B7C5D8C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350250" y="2039938"/>
            <a:ext cx="0" cy="375285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B42BE5BF-D5A6-56B6-B49A-488EB7E71BC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58013" y="2039940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E7E6284B-BC93-786F-9F05-BBAAA43C480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54925" y="2039940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F33FB2DC-F98D-58D2-2F4E-E16AB1FA7D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00713" y="2039940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C09A21EC-12A1-A4EB-635E-98AF89B5E50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935538" y="2039940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0A853769-83C5-89E1-FD24-789CA49F31F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126663" y="2043113"/>
            <a:ext cx="0" cy="380365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80193E37-9A28-367C-08BC-5250083F8B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2827" y="5337177"/>
            <a:ext cx="1363663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6163" name="TextBox 86">
            <a:extLst>
              <a:ext uri="{FF2B5EF4-FFF2-40B4-BE49-F238E27FC236}">
                <a16:creationId xmlns:a16="http://schemas.microsoft.com/office/drawing/2014/main" id="{88410D57-A65E-F6DD-6F0E-7ACBB88F37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1701802"/>
            <a:ext cx="56356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64" name="TextBox 86">
            <a:extLst>
              <a:ext uri="{FF2B5EF4-FFF2-40B4-BE49-F238E27FC236}">
                <a16:creationId xmlns:a16="http://schemas.microsoft.com/office/drawing/2014/main" id="{9EEB49AA-8E75-9372-DEAB-03FEB3CF37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2713" y="1701802"/>
            <a:ext cx="5651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65" name="TextBox 86">
            <a:extLst>
              <a:ext uri="{FF2B5EF4-FFF2-40B4-BE49-F238E27FC236}">
                <a16:creationId xmlns:a16="http://schemas.microsoft.com/office/drawing/2014/main" id="{2636F013-D29F-027D-69FC-9AF0BAB4B4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38675" y="1701802"/>
            <a:ext cx="5715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66" name="TextBox 86">
            <a:extLst>
              <a:ext uri="{FF2B5EF4-FFF2-40B4-BE49-F238E27FC236}">
                <a16:creationId xmlns:a16="http://schemas.microsoft.com/office/drawing/2014/main" id="{8ACC3ED8-54C1-48D5-2CD0-1F4673530C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8138" y="1701802"/>
            <a:ext cx="5651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67" name="TextBox 86">
            <a:extLst>
              <a:ext uri="{FF2B5EF4-FFF2-40B4-BE49-F238E27FC236}">
                <a16:creationId xmlns:a16="http://schemas.microsoft.com/office/drawing/2014/main" id="{A0615FAB-AD27-FE5A-2143-CF9FC78C65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9640" y="1701802"/>
            <a:ext cx="5683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68" name="TextBox 86">
            <a:extLst>
              <a:ext uri="{FF2B5EF4-FFF2-40B4-BE49-F238E27FC236}">
                <a16:creationId xmlns:a16="http://schemas.microsoft.com/office/drawing/2014/main" id="{85B8E3DC-AE46-5084-5E32-0EE0F5973A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4325" y="1701802"/>
            <a:ext cx="5667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69" name="TextBox 86">
            <a:extLst>
              <a:ext uri="{FF2B5EF4-FFF2-40B4-BE49-F238E27FC236}">
                <a16:creationId xmlns:a16="http://schemas.microsoft.com/office/drawing/2014/main" id="{C451C90A-6EBB-F9E0-8B85-D8E0F35610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1550" y="1701802"/>
            <a:ext cx="5715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70" name="TextBox 86">
            <a:extLst>
              <a:ext uri="{FF2B5EF4-FFF2-40B4-BE49-F238E27FC236}">
                <a16:creationId xmlns:a16="http://schemas.microsoft.com/office/drawing/2014/main" id="{D7872B10-FFB5-C9EC-AFA6-5A717C2996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51802" y="1701802"/>
            <a:ext cx="5683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71" name="TextBox 86">
            <a:extLst>
              <a:ext uri="{FF2B5EF4-FFF2-40B4-BE49-F238E27FC236}">
                <a16:creationId xmlns:a16="http://schemas.microsoft.com/office/drawing/2014/main" id="{42F17ECC-D5EF-4397-82D8-48B1957BCA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91563" y="1701802"/>
            <a:ext cx="5461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72" name="TextBox 86">
            <a:extLst>
              <a:ext uri="{FF2B5EF4-FFF2-40B4-BE49-F238E27FC236}">
                <a16:creationId xmlns:a16="http://schemas.microsoft.com/office/drawing/2014/main" id="{419DEB82-DC4D-0958-3892-E0E2EE4A5D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55127" y="1701802"/>
            <a:ext cx="517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73" name="TextBox 86">
            <a:extLst>
              <a:ext uri="{FF2B5EF4-FFF2-40B4-BE49-F238E27FC236}">
                <a16:creationId xmlns:a16="http://schemas.microsoft.com/office/drawing/2014/main" id="{2FD0923A-A8B3-230D-3A5B-B9376E7B0C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37738" y="1701802"/>
            <a:ext cx="53816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74" name="TextBox 86">
            <a:extLst>
              <a:ext uri="{FF2B5EF4-FFF2-40B4-BE49-F238E27FC236}">
                <a16:creationId xmlns:a16="http://schemas.microsoft.com/office/drawing/2014/main" id="{3B82D8EB-2BB0-623C-D14D-BFB6B1F67D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1465" y="1716090"/>
            <a:ext cx="530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75" name="Chevron 60">
            <a:extLst>
              <a:ext uri="{FF2B5EF4-FFF2-40B4-BE49-F238E27FC236}">
                <a16:creationId xmlns:a16="http://schemas.microsoft.com/office/drawing/2014/main" id="{529E8751-E161-0C42-2F9E-8F975FAC63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1063" y="2386015"/>
            <a:ext cx="819150" cy="280987"/>
          </a:xfrm>
          <a:prstGeom prst="chevron">
            <a:avLst>
              <a:gd name="adj" fmla="val 50086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F0CEC1E6-D15C-02AF-34A3-295FBAAD82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1425" y="2386015"/>
            <a:ext cx="11874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800" b="1" dirty="0">
                <a:latin typeface="Montserrat" panose="00000500000000000000" pitchFamily="50" charset="0"/>
              </a:rPr>
              <a:t> </a:t>
            </a:r>
            <a:r>
              <a:rPr lang="fr-FR" altLang="en-US" sz="800" dirty="0">
                <a:latin typeface="Montserrat" panose="00000500000000000000" pitchFamily="50" charset="0"/>
              </a:rPr>
              <a:t>RAN Content </a:t>
            </a:r>
            <a:r>
              <a:rPr lang="fr-FR" altLang="en-US" sz="800" dirty="0" err="1">
                <a:latin typeface="Montserrat" panose="00000500000000000000" pitchFamily="50" charset="0"/>
              </a:rPr>
              <a:t>def</a:t>
            </a:r>
            <a:r>
              <a:rPr lang="fr-FR" altLang="en-US" sz="800" dirty="0">
                <a:latin typeface="Montserrat" panose="00000500000000000000" pitchFamily="50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965F224-433B-B44B-BE7F-71106B3BCDAC}"/>
              </a:ext>
            </a:extLst>
          </p:cNvPr>
          <p:cNvSpPr txBox="1"/>
          <p:nvPr/>
        </p:nvSpPr>
        <p:spPr>
          <a:xfrm>
            <a:off x="4686302" y="1465263"/>
            <a:ext cx="498475" cy="2460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5E14FDD-0DA9-AEB2-7351-B2CBCFCB98FD}"/>
              </a:ext>
            </a:extLst>
          </p:cNvPr>
          <p:cNvSpPr txBox="1"/>
          <p:nvPr/>
        </p:nvSpPr>
        <p:spPr>
          <a:xfrm>
            <a:off x="7389815" y="1465263"/>
            <a:ext cx="485775" cy="2460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6179" name="TextBox 2">
            <a:extLst>
              <a:ext uri="{FF2B5EF4-FFF2-40B4-BE49-F238E27FC236}">
                <a16:creationId xmlns:a16="http://schemas.microsoft.com/office/drawing/2014/main" id="{B9151B65-610C-70C7-06DF-80F1D55ACA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1300" y="1804990"/>
            <a:ext cx="3190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0" name="TextBox 59">
            <a:extLst>
              <a:ext uri="{FF2B5EF4-FFF2-40B4-BE49-F238E27FC236}">
                <a16:creationId xmlns:a16="http://schemas.microsoft.com/office/drawing/2014/main" id="{14150F4D-880C-1728-B15F-70EAEEE0A1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5113" y="1792288"/>
            <a:ext cx="323850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181" name="TextBox 60">
            <a:extLst>
              <a:ext uri="{FF2B5EF4-FFF2-40B4-BE49-F238E27FC236}">
                <a16:creationId xmlns:a16="http://schemas.microsoft.com/office/drawing/2014/main" id="{53DB262D-12F3-A94D-AEFD-F88331F7E3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02763" y="1804988"/>
            <a:ext cx="322262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182" name="TextBox 61">
            <a:extLst>
              <a:ext uri="{FF2B5EF4-FFF2-40B4-BE49-F238E27FC236}">
                <a16:creationId xmlns:a16="http://schemas.microsoft.com/office/drawing/2014/main" id="{7C5669FE-496D-8741-CD5A-95E30D5F0E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0527" y="1804988"/>
            <a:ext cx="322263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183" name="TextBox 62">
            <a:extLst>
              <a:ext uri="{FF2B5EF4-FFF2-40B4-BE49-F238E27FC236}">
                <a16:creationId xmlns:a16="http://schemas.microsoft.com/office/drawing/2014/main" id="{A8D6DC85-DCE5-7CAC-488B-9A8B4D21C7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2502" y="1804990"/>
            <a:ext cx="3159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184" name="TextBox 63">
            <a:extLst>
              <a:ext uri="{FF2B5EF4-FFF2-40B4-BE49-F238E27FC236}">
                <a16:creationId xmlns:a16="http://schemas.microsoft.com/office/drawing/2014/main" id="{3777CE6C-E825-0748-251A-D3F871C3D0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75538" y="1804988"/>
            <a:ext cx="315912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185" name="TextBox 64">
            <a:extLst>
              <a:ext uri="{FF2B5EF4-FFF2-40B4-BE49-F238E27FC236}">
                <a16:creationId xmlns:a16="http://schemas.microsoft.com/office/drawing/2014/main" id="{22C68ED0-7D77-8199-FC82-1979B78149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77438" y="1804988"/>
            <a:ext cx="315912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186" name="TextBox 65">
            <a:extLst>
              <a:ext uri="{FF2B5EF4-FFF2-40B4-BE49-F238E27FC236}">
                <a16:creationId xmlns:a16="http://schemas.microsoft.com/office/drawing/2014/main" id="{8A37F3C3-F03C-1309-9B9B-4C703248A5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7200" y="1804988"/>
            <a:ext cx="31908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7" name="TextBox 66">
            <a:extLst>
              <a:ext uri="{FF2B5EF4-FFF2-40B4-BE49-F238E27FC236}">
                <a16:creationId xmlns:a16="http://schemas.microsoft.com/office/drawing/2014/main" id="{F658DA5B-7C0F-807D-8E36-A1F872528F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86740" y="1804988"/>
            <a:ext cx="319087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8" name="TextBox 67">
            <a:extLst>
              <a:ext uri="{FF2B5EF4-FFF2-40B4-BE49-F238E27FC236}">
                <a16:creationId xmlns:a16="http://schemas.microsoft.com/office/drawing/2014/main" id="{381D0B12-7755-877F-A0B0-61816C15E2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3540" y="1825627"/>
            <a:ext cx="320675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9" name="TextBox 69">
            <a:extLst>
              <a:ext uri="{FF2B5EF4-FFF2-40B4-BE49-F238E27FC236}">
                <a16:creationId xmlns:a16="http://schemas.microsoft.com/office/drawing/2014/main" id="{D18BCBA2-1F13-397F-9693-706C812D85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78200" y="1804990"/>
            <a:ext cx="32543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6190" name="TextBox 70">
            <a:extLst>
              <a:ext uri="{FF2B5EF4-FFF2-40B4-BE49-F238E27FC236}">
                <a16:creationId xmlns:a16="http://schemas.microsoft.com/office/drawing/2014/main" id="{296DB56F-D44C-4793-712F-0AC0F20ECE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9340" y="1804988"/>
            <a:ext cx="325437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6191" name="TextBox 71">
            <a:extLst>
              <a:ext uri="{FF2B5EF4-FFF2-40B4-BE49-F238E27FC236}">
                <a16:creationId xmlns:a16="http://schemas.microsoft.com/office/drawing/2014/main" id="{319A649F-DBD5-8ABF-CF24-4811F9A67F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28090" y="1804988"/>
            <a:ext cx="325437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BF223568-56D7-AF1D-5DE9-90FDF267419F}"/>
              </a:ext>
            </a:extLst>
          </p:cNvPr>
          <p:cNvSpPr txBox="1"/>
          <p:nvPr/>
        </p:nvSpPr>
        <p:spPr>
          <a:xfrm>
            <a:off x="9883777" y="1446213"/>
            <a:ext cx="492125" cy="2460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6194" name="Diamond 3">
            <a:extLst>
              <a:ext uri="{FF2B5EF4-FFF2-40B4-BE49-F238E27FC236}">
                <a16:creationId xmlns:a16="http://schemas.microsoft.com/office/drawing/2014/main" id="{61606797-96A6-1DC8-99DD-C34766D35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60565" y="2341563"/>
            <a:ext cx="896937" cy="392112"/>
          </a:xfrm>
          <a:prstGeom prst="diamond">
            <a:avLst/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6195" name="TextBox 6">
            <a:extLst>
              <a:ext uri="{FF2B5EF4-FFF2-40B4-BE49-F238E27FC236}">
                <a16:creationId xmlns:a16="http://schemas.microsoft.com/office/drawing/2014/main" id="{23FC73BB-99D2-C119-6C49-38A37AA98D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5338" y="2424115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latin typeface="Montserrat" panose="00000500000000000000" pitchFamily="2" charset="0"/>
              </a:rPr>
              <a:t> </a:t>
            </a:r>
            <a:r>
              <a:rPr lang="fr-FR" altLang="en-US" sz="600">
                <a:latin typeface="Montserrat" panose="00000500000000000000" pitchFamily="2" charset="0"/>
              </a:rPr>
              <a:t>RAN Rel-19 workshop</a:t>
            </a:r>
          </a:p>
        </p:txBody>
      </p:sp>
      <p:sp>
        <p:nvSpPr>
          <p:cNvPr id="6196" name="Diamond 16">
            <a:extLst>
              <a:ext uri="{FF2B5EF4-FFF2-40B4-BE49-F238E27FC236}">
                <a16:creationId xmlns:a16="http://schemas.microsoft.com/office/drawing/2014/main" id="{D159AFE1-BF82-497A-4E5D-E6BE09FCF6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4690" y="2824163"/>
            <a:ext cx="866775" cy="368300"/>
          </a:xfrm>
          <a:prstGeom prst="diamond">
            <a:avLst/>
          </a:prstGeom>
          <a:solidFill>
            <a:srgbClr val="31859C">
              <a:alpha val="50195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  <p:sp>
        <p:nvSpPr>
          <p:cNvPr id="6197" name="Chevron 79">
            <a:extLst>
              <a:ext uri="{FF2B5EF4-FFF2-40B4-BE49-F238E27FC236}">
                <a16:creationId xmlns:a16="http://schemas.microsoft.com/office/drawing/2014/main" id="{3594B3F7-E244-A991-751D-8C21ABF077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07377" y="3790950"/>
            <a:ext cx="746125" cy="209550"/>
          </a:xfrm>
          <a:prstGeom prst="chevron">
            <a:avLst>
              <a:gd name="adj" fmla="val 50046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2" charset="0"/>
              </a:rPr>
              <a:t>RAN4_Perf </a:t>
            </a:r>
            <a:endParaRPr lang="fr-FR" altLang="en-US" sz="500">
              <a:latin typeface="Montserrat" panose="00000500000000000000" pitchFamily="2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5C3C310-6B65-1BF9-3A9B-6F269AC80136}"/>
              </a:ext>
            </a:extLst>
          </p:cNvPr>
          <p:cNvSpPr/>
          <p:nvPr/>
        </p:nvSpPr>
        <p:spPr bwMode="auto">
          <a:xfrm>
            <a:off x="4533902" y="4040190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802C47A0-46A7-DF5B-EC02-6EDF8065DD55}"/>
              </a:ext>
            </a:extLst>
          </p:cNvPr>
          <p:cNvSpPr/>
          <p:nvPr/>
        </p:nvSpPr>
        <p:spPr bwMode="auto">
          <a:xfrm>
            <a:off x="3630615" y="3517902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435381A1-9482-7EEA-3B97-321C5D709D43}"/>
              </a:ext>
            </a:extLst>
          </p:cNvPr>
          <p:cNvSpPr/>
          <p:nvPr/>
        </p:nvSpPr>
        <p:spPr bwMode="auto">
          <a:xfrm>
            <a:off x="3159127" y="3228975"/>
            <a:ext cx="316706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</a:rPr>
              <a:t>Stage 2 (SA2, SA6,…)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6099E5EE-1EC1-FC56-EC39-3EDB3A376C69}"/>
              </a:ext>
            </a:extLst>
          </p:cNvPr>
          <p:cNvSpPr/>
          <p:nvPr/>
        </p:nvSpPr>
        <p:spPr bwMode="auto">
          <a:xfrm>
            <a:off x="4249740" y="3794127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</a:rPr>
              <a:t> (RAN2/3/4core)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EB9DB462-C1DC-12C6-9F08-8C252CBB2D19}"/>
              </a:ext>
            </a:extLst>
          </p:cNvPr>
          <p:cNvSpPr/>
          <p:nvPr/>
        </p:nvSpPr>
        <p:spPr bwMode="auto">
          <a:xfrm>
            <a:off x="6665913" y="4349752"/>
            <a:ext cx="2386012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5FF73C6F-B5FD-E239-A6B8-FF2F11D6CB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9213" y="2859090"/>
            <a:ext cx="10477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800" dirty="0">
                <a:latin typeface="Montserrat" panose="00000500000000000000" pitchFamily="50" charset="0"/>
              </a:rPr>
              <a:t>St.2 Content </a:t>
            </a:r>
            <a:r>
              <a:rPr lang="fr-FR" altLang="en-US" sz="800" dirty="0" err="1">
                <a:latin typeface="Montserrat" panose="00000500000000000000" pitchFamily="50" charset="0"/>
              </a:rPr>
              <a:t>approval</a:t>
            </a:r>
            <a:endParaRPr lang="fr-FR" altLang="en-US" sz="800" dirty="0">
              <a:latin typeface="Montserrat" panose="00000500000000000000" pitchFamily="50" charset="0"/>
            </a:endParaRPr>
          </a:p>
        </p:txBody>
      </p:sp>
      <p:sp>
        <p:nvSpPr>
          <p:cNvPr id="6204" name="TextBox 7">
            <a:extLst>
              <a:ext uri="{FF2B5EF4-FFF2-40B4-BE49-F238E27FC236}">
                <a16:creationId xmlns:a16="http://schemas.microsoft.com/office/drawing/2014/main" id="{314947EC-9D17-2005-9D06-4881E3037E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0738" y="2852740"/>
            <a:ext cx="5826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latin typeface="Montserrat" panose="00000500000000000000" pitchFamily="2" charset="0"/>
              </a:rPr>
              <a:t>SA Rel-19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</a:rPr>
              <a:t>Workshop</a:t>
            </a:r>
          </a:p>
        </p:txBody>
      </p:sp>
      <p:sp>
        <p:nvSpPr>
          <p:cNvPr id="6205" name="TextBox 86">
            <a:extLst>
              <a:ext uri="{FF2B5EF4-FFF2-40B4-BE49-F238E27FC236}">
                <a16:creationId xmlns:a16="http://schemas.microsoft.com/office/drawing/2014/main" id="{994C961A-1AA8-E5D3-DDF8-ACD14588CD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8675" y="1719265"/>
            <a:ext cx="5715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206" name="TextBox 60">
            <a:extLst>
              <a:ext uri="{FF2B5EF4-FFF2-40B4-BE49-F238E27FC236}">
                <a16:creationId xmlns:a16="http://schemas.microsoft.com/office/drawing/2014/main" id="{A91F0116-218D-F6E1-00ED-F499429063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3300" y="1822452"/>
            <a:ext cx="3429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June</a:t>
            </a:r>
          </a:p>
        </p:txBody>
      </p: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C6EF3036-DE08-85CE-76E5-5F9EAB20A1B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389188" y="1935165"/>
            <a:ext cx="0" cy="380682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B5EAFEEE-E00B-DDFF-CA20-6488D191A00E}"/>
              </a:ext>
            </a:extLst>
          </p:cNvPr>
          <p:cNvSpPr txBox="1"/>
          <p:nvPr/>
        </p:nvSpPr>
        <p:spPr>
          <a:xfrm>
            <a:off x="2427290" y="1468438"/>
            <a:ext cx="485775" cy="2460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6209" name="Rectangle 12">
            <a:extLst>
              <a:ext uri="{FF2B5EF4-FFF2-40B4-BE49-F238E27FC236}">
                <a16:creationId xmlns:a16="http://schemas.microsoft.com/office/drawing/2014/main" id="{917CA1D6-9337-CEDF-F4F4-00ADD75AA1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725" y="5630865"/>
            <a:ext cx="8699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>
                <a:solidFill>
                  <a:srgbClr val="000000"/>
                </a:solidFill>
                <a:latin typeface="Arial" panose="020B0604020202020204" pitchFamily="34" charset="0"/>
              </a:rPr>
              <a:t>Now</a:t>
            </a:r>
          </a:p>
        </p:txBody>
      </p: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A54E6831-227B-6506-FFB2-53B7D714B02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828802" y="1935165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" name="Chevron 60">
            <a:extLst>
              <a:ext uri="{FF2B5EF4-FFF2-40B4-BE49-F238E27FC236}">
                <a16:creationId xmlns:a16="http://schemas.microsoft.com/office/drawing/2014/main" id="{56EBA401-3067-1D96-F24A-7AECEF7FEDF5}"/>
              </a:ext>
            </a:extLst>
          </p:cNvPr>
          <p:cNvSpPr/>
          <p:nvPr/>
        </p:nvSpPr>
        <p:spPr bwMode="auto">
          <a:xfrm>
            <a:off x="2844800" y="2041525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233509FF-A14F-D021-183D-4E7011F5019B}"/>
              </a:ext>
            </a:extLst>
          </p:cNvPr>
          <p:cNvSpPr/>
          <p:nvPr/>
        </p:nvSpPr>
        <p:spPr bwMode="auto">
          <a:xfrm>
            <a:off x="1577977" y="2038350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</a:rPr>
              <a:t>SA1 Stage 1        80%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7DFE602-F191-397C-16E4-A6D835120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2950" y="228601"/>
            <a:ext cx="6827838" cy="818147"/>
          </a:xfrm>
        </p:spPr>
        <p:txBody>
          <a:bodyPr/>
          <a:lstStyle/>
          <a:p>
            <a:pPr eaLnBrk="1" hangingPunct="1"/>
            <a:r>
              <a:rPr lang="de-DE" altLang="de-DE" b="1" dirty="0"/>
              <a:t>Rel-19 Timeline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AF939689-3D6C-FAC1-846D-5E6D436C58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7365" y="342265"/>
            <a:ext cx="6827837" cy="501650"/>
          </a:xfrm>
        </p:spPr>
        <p:txBody>
          <a:bodyPr/>
          <a:lstStyle/>
          <a:p>
            <a:r>
              <a:rPr lang="en-GB" altLang="en-US" dirty="0"/>
              <a:t>Release 19 timeline - text version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C12117FC-412F-C61C-CE4F-C5287379FD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8897" y="1554480"/>
            <a:ext cx="9596055" cy="4693920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800" dirty="0"/>
              <a:t>Release 19 Freezes and other milestones, sorted by dates :</a:t>
            </a:r>
          </a:p>
          <a:p>
            <a:pPr lvl="1">
              <a:defRPr/>
            </a:pPr>
            <a:r>
              <a:rPr lang="en-GB" altLang="en-US" sz="1400" b="1" dirty="0"/>
              <a:t>June 2023: </a:t>
            </a:r>
            <a:r>
              <a:rPr lang="en-US" altLang="en-US" sz="1400" b="1" dirty="0"/>
              <a:t>RAN workshop </a:t>
            </a:r>
            <a:r>
              <a:rPr lang="en-GB" altLang="en-US" sz="1400" b="1" dirty="0"/>
              <a:t>on Rel-19 content, </a:t>
            </a:r>
            <a:r>
              <a:rPr lang="en-US" altLang="en-US" sz="1400" b="1" dirty="0"/>
              <a:t>SA workshop </a:t>
            </a:r>
            <a:r>
              <a:rPr lang="en-GB" altLang="en-US" sz="1400" b="1" dirty="0"/>
              <a:t>on Rel-19 content</a:t>
            </a:r>
          </a:p>
          <a:p>
            <a:pPr lvl="1">
              <a:defRPr/>
            </a:pPr>
            <a:r>
              <a:rPr lang="en-GB" altLang="en-US" sz="1400" dirty="0"/>
              <a:t>Sept 2023 (TSG#101): </a:t>
            </a:r>
          </a:p>
          <a:p>
            <a:pPr lvl="2">
              <a:defRPr/>
            </a:pPr>
            <a:r>
              <a:rPr lang="en-GB" altLang="en-US" sz="1050" dirty="0"/>
              <a:t>Stage 1: 80% normative work</a:t>
            </a:r>
          </a:p>
          <a:p>
            <a:pPr lvl="2">
              <a:defRPr/>
            </a:pPr>
            <a:r>
              <a:rPr lang="en-GB" altLang="en-US" sz="1050" dirty="0"/>
              <a:t>Approve 1st part of SA Stage 2 package (SA/CT)</a:t>
            </a:r>
          </a:p>
          <a:p>
            <a:pPr lvl="1">
              <a:defRPr/>
            </a:pPr>
            <a:r>
              <a:rPr lang="en-GB" altLang="en-US" sz="1400" b="1" dirty="0"/>
              <a:t>Dec 2023 (TSG#102): </a:t>
            </a:r>
          </a:p>
          <a:p>
            <a:pPr lvl="2">
              <a:defRPr/>
            </a:pPr>
            <a:r>
              <a:rPr lang="en-GB" altLang="en-US" sz="1050" dirty="0"/>
              <a:t>Stage 1: 100% normative work</a:t>
            </a:r>
          </a:p>
          <a:p>
            <a:pPr lvl="2">
              <a:defRPr/>
            </a:pPr>
            <a:r>
              <a:rPr lang="en-GB" altLang="en-US" sz="1050" dirty="0"/>
              <a:t>RAN1/2/3 Content Definition</a:t>
            </a:r>
          </a:p>
          <a:p>
            <a:pPr lvl="2">
              <a:defRPr/>
            </a:pPr>
            <a:r>
              <a:rPr lang="en-GB" altLang="en-US" sz="1050" dirty="0"/>
              <a:t>Approve final package of SA Stage 2 with RAN/CT</a:t>
            </a:r>
          </a:p>
          <a:p>
            <a:pPr lvl="1">
              <a:defRPr/>
            </a:pPr>
            <a:r>
              <a:rPr lang="en-US" altLang="en-US" sz="1400" dirty="0"/>
              <a:t>Mar 2024 (TSG#103):  </a:t>
            </a:r>
            <a:r>
              <a:rPr lang="en-US" altLang="en-US" sz="1050" dirty="0"/>
              <a:t>RAN4 </a:t>
            </a:r>
            <a:r>
              <a:rPr lang="en-GB" altLang="en-US" sz="1050" dirty="0"/>
              <a:t>Content Definition</a:t>
            </a:r>
            <a:endParaRPr lang="en-US" altLang="en-US" sz="1050" dirty="0"/>
          </a:p>
          <a:p>
            <a:pPr lvl="1">
              <a:defRPr/>
            </a:pPr>
            <a:r>
              <a:rPr lang="en-GB" altLang="en-US" sz="1400" b="1" dirty="0"/>
              <a:t>Dec 2024 (TSG#106): </a:t>
            </a:r>
            <a:r>
              <a:rPr lang="en-US" altLang="en-US" sz="1400" b="1" dirty="0"/>
              <a:t>Stage 2 Functional work (SA2, SA6, …) Freeze</a:t>
            </a:r>
            <a:endParaRPr lang="en-GB" altLang="en-US" sz="1400" dirty="0"/>
          </a:p>
          <a:p>
            <a:pPr lvl="1">
              <a:defRPr/>
            </a:pPr>
            <a:r>
              <a:rPr lang="en-US" altLang="en-US" sz="1400" dirty="0"/>
              <a:t>June 2025 (TSG#108): </a:t>
            </a:r>
            <a:r>
              <a:rPr lang="en-US" altLang="en-US" sz="1100" dirty="0"/>
              <a:t>RAN1 freeze</a:t>
            </a:r>
          </a:p>
          <a:p>
            <a:pPr lvl="1">
              <a:defRPr/>
            </a:pPr>
            <a:r>
              <a:rPr lang="en-US" altLang="en-US" sz="1400" b="1" dirty="0"/>
              <a:t>Sept 2025 (TSG#109):</a:t>
            </a:r>
          </a:p>
          <a:p>
            <a:pPr lvl="2">
              <a:defRPr/>
            </a:pPr>
            <a:r>
              <a:rPr lang="en-US" altLang="en-US" sz="1100" dirty="0"/>
              <a:t>RAN2, RAN3, RAN4Core freeze</a:t>
            </a:r>
          </a:p>
          <a:p>
            <a:pPr lvl="2">
              <a:defRPr/>
            </a:pPr>
            <a:r>
              <a:rPr lang="en-US" altLang="en-US" sz="1100" b="1" dirty="0"/>
              <a:t>Stage 3 (</a:t>
            </a:r>
            <a:r>
              <a:rPr lang="en-US" altLang="en-US" sz="1100" dirty="0"/>
              <a:t>all CT WGs; SA WGs involved with Stage 3) </a:t>
            </a:r>
            <a:r>
              <a:rPr lang="en-US" altLang="en-US" sz="1100" b="1" dirty="0"/>
              <a:t>freeze</a:t>
            </a:r>
            <a:endParaRPr lang="en-US" altLang="en-US" sz="1100" dirty="0"/>
          </a:p>
          <a:p>
            <a:pPr lvl="1">
              <a:defRPr/>
            </a:pPr>
            <a:r>
              <a:rPr lang="en-US" altLang="en-US" sz="1400" dirty="0"/>
              <a:t>Dec 2025 (TSG#110):</a:t>
            </a:r>
          </a:p>
          <a:p>
            <a:pPr lvl="2">
              <a:defRPr/>
            </a:pPr>
            <a:r>
              <a:rPr lang="en-US" altLang="en-US" sz="1100" dirty="0"/>
              <a:t>RAN4Perf freeze</a:t>
            </a:r>
          </a:p>
          <a:p>
            <a:pPr lvl="2">
              <a:defRPr/>
            </a:pPr>
            <a:r>
              <a:rPr lang="en-US" altLang="en-US" sz="1100" dirty="0"/>
              <a:t>“coding freeze”. Freeze of:</a:t>
            </a:r>
            <a:r>
              <a:rPr lang="en-GB" altLang="en-US" sz="1100" dirty="0"/>
              <a:t>ASN-1; Open APIs</a:t>
            </a:r>
          </a:p>
          <a:p>
            <a:pPr lvl="1">
              <a:defRPr/>
            </a:pPr>
            <a:endParaRPr lang="en-US" altLang="en-US" sz="1100" b="1" dirty="0"/>
          </a:p>
          <a:p>
            <a:pPr lvl="1">
              <a:defRPr/>
            </a:pPr>
            <a:endParaRPr lang="en-US" altLang="en-US" sz="1400" b="1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8E30DB-01FD-B59C-95EA-94B28F5C72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SA4 typical F2F schedule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831B881C-F4C9-6F40-826A-04F127F3E21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08031204"/>
              </p:ext>
            </p:extLst>
          </p:nvPr>
        </p:nvGraphicFramePr>
        <p:xfrm>
          <a:off x="506601" y="1444638"/>
          <a:ext cx="10715363" cy="4946042"/>
        </p:xfrm>
        <a:graphic>
          <a:graphicData uri="http://schemas.openxmlformats.org/drawingml/2006/table">
            <a:tbl>
              <a:tblPr/>
              <a:tblGrid>
                <a:gridCol w="976988">
                  <a:extLst>
                    <a:ext uri="{9D8B030D-6E8A-4147-A177-3AD203B41FA5}">
                      <a16:colId xmlns:a16="http://schemas.microsoft.com/office/drawing/2014/main" val="3407558598"/>
                    </a:ext>
                  </a:extLst>
                </a:gridCol>
                <a:gridCol w="649225">
                  <a:extLst>
                    <a:ext uri="{9D8B030D-6E8A-4147-A177-3AD203B41FA5}">
                      <a16:colId xmlns:a16="http://schemas.microsoft.com/office/drawing/2014/main" val="4121830574"/>
                    </a:ext>
                  </a:extLst>
                </a:gridCol>
                <a:gridCol w="649225">
                  <a:extLst>
                    <a:ext uri="{9D8B030D-6E8A-4147-A177-3AD203B41FA5}">
                      <a16:colId xmlns:a16="http://schemas.microsoft.com/office/drawing/2014/main" val="2657805619"/>
                    </a:ext>
                  </a:extLst>
                </a:gridCol>
                <a:gridCol w="649225">
                  <a:extLst>
                    <a:ext uri="{9D8B030D-6E8A-4147-A177-3AD203B41FA5}">
                      <a16:colId xmlns:a16="http://schemas.microsoft.com/office/drawing/2014/main" val="2172762389"/>
                    </a:ext>
                  </a:extLst>
                </a:gridCol>
                <a:gridCol w="649225">
                  <a:extLst>
                    <a:ext uri="{9D8B030D-6E8A-4147-A177-3AD203B41FA5}">
                      <a16:colId xmlns:a16="http://schemas.microsoft.com/office/drawing/2014/main" val="713992878"/>
                    </a:ext>
                  </a:extLst>
                </a:gridCol>
                <a:gridCol w="649225">
                  <a:extLst>
                    <a:ext uri="{9D8B030D-6E8A-4147-A177-3AD203B41FA5}">
                      <a16:colId xmlns:a16="http://schemas.microsoft.com/office/drawing/2014/main" val="3892722317"/>
                    </a:ext>
                  </a:extLst>
                </a:gridCol>
                <a:gridCol w="649225">
                  <a:extLst>
                    <a:ext uri="{9D8B030D-6E8A-4147-A177-3AD203B41FA5}">
                      <a16:colId xmlns:a16="http://schemas.microsoft.com/office/drawing/2014/main" val="129371221"/>
                    </a:ext>
                  </a:extLst>
                </a:gridCol>
                <a:gridCol w="649225">
                  <a:extLst>
                    <a:ext uri="{9D8B030D-6E8A-4147-A177-3AD203B41FA5}">
                      <a16:colId xmlns:a16="http://schemas.microsoft.com/office/drawing/2014/main" val="2775298572"/>
                    </a:ext>
                  </a:extLst>
                </a:gridCol>
                <a:gridCol w="649225">
                  <a:extLst>
                    <a:ext uri="{9D8B030D-6E8A-4147-A177-3AD203B41FA5}">
                      <a16:colId xmlns:a16="http://schemas.microsoft.com/office/drawing/2014/main" val="3510250746"/>
                    </a:ext>
                  </a:extLst>
                </a:gridCol>
                <a:gridCol w="649225">
                  <a:extLst>
                    <a:ext uri="{9D8B030D-6E8A-4147-A177-3AD203B41FA5}">
                      <a16:colId xmlns:a16="http://schemas.microsoft.com/office/drawing/2014/main" val="3078824198"/>
                    </a:ext>
                  </a:extLst>
                </a:gridCol>
                <a:gridCol w="649225">
                  <a:extLst>
                    <a:ext uri="{9D8B030D-6E8A-4147-A177-3AD203B41FA5}">
                      <a16:colId xmlns:a16="http://schemas.microsoft.com/office/drawing/2014/main" val="2306987664"/>
                    </a:ext>
                  </a:extLst>
                </a:gridCol>
                <a:gridCol w="649225">
                  <a:extLst>
                    <a:ext uri="{9D8B030D-6E8A-4147-A177-3AD203B41FA5}">
                      <a16:colId xmlns:a16="http://schemas.microsoft.com/office/drawing/2014/main" val="4259183906"/>
                    </a:ext>
                  </a:extLst>
                </a:gridCol>
                <a:gridCol w="649225">
                  <a:extLst>
                    <a:ext uri="{9D8B030D-6E8A-4147-A177-3AD203B41FA5}">
                      <a16:colId xmlns:a16="http://schemas.microsoft.com/office/drawing/2014/main" val="1799224234"/>
                    </a:ext>
                  </a:extLst>
                </a:gridCol>
                <a:gridCol w="649225">
                  <a:extLst>
                    <a:ext uri="{9D8B030D-6E8A-4147-A177-3AD203B41FA5}">
                      <a16:colId xmlns:a16="http://schemas.microsoft.com/office/drawing/2014/main" val="1526005957"/>
                    </a:ext>
                  </a:extLst>
                </a:gridCol>
                <a:gridCol w="649225">
                  <a:extLst>
                    <a:ext uri="{9D8B030D-6E8A-4147-A177-3AD203B41FA5}">
                      <a16:colId xmlns:a16="http://schemas.microsoft.com/office/drawing/2014/main" val="239456991"/>
                    </a:ext>
                  </a:extLst>
                </a:gridCol>
                <a:gridCol w="649225">
                  <a:extLst>
                    <a:ext uri="{9D8B030D-6E8A-4147-A177-3AD203B41FA5}">
                      <a16:colId xmlns:a16="http://schemas.microsoft.com/office/drawing/2014/main" val="844685221"/>
                    </a:ext>
                  </a:extLst>
                </a:gridCol>
              </a:tblGrid>
              <a:tr h="164398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Tdoc S4-230745</a:t>
                      </a:r>
                    </a:p>
                  </a:txBody>
                  <a:tcPr marL="6323" marR="6323" marT="63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15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Proposed meeting schedule for SA4#124</a:t>
                      </a:r>
                    </a:p>
                  </a:txBody>
                  <a:tcPr marL="6323" marR="6323" marT="632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5678762"/>
                  </a:ext>
                </a:extLst>
              </a:tr>
              <a:tr h="164398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TSG SA4#124</a:t>
                      </a:r>
                    </a:p>
                  </a:txBody>
                  <a:tcPr marL="6323" marR="6323" marT="63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5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Note: This schedule is INDICATIVE only! The actual schedule depends on progress during the meeting and may change!</a:t>
                      </a:r>
                    </a:p>
                  </a:txBody>
                  <a:tcPr marL="6323" marR="6323" marT="632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9959144"/>
                  </a:ext>
                </a:extLst>
              </a:tr>
              <a:tr h="164398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22-26 May 2023</a:t>
                      </a:r>
                    </a:p>
                  </a:txBody>
                  <a:tcPr marL="6323" marR="6323" marT="632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23" marR="6323" marT="632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4559005"/>
                  </a:ext>
                </a:extLst>
              </a:tr>
              <a:tr h="164398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Monday May 22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Tuesday May 23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Wednesday May 24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Thursday May 25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Friday May 26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2691677"/>
                  </a:ext>
                </a:extLst>
              </a:tr>
              <a:tr h="3477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room / local time</a:t>
                      </a:r>
                    </a:p>
                  </a:txBody>
                  <a:tcPr marL="6323" marR="6323" marT="6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Room X (21)</a:t>
                      </a:r>
                    </a:p>
                  </a:txBody>
                  <a:tcPr marL="6323" marR="6323" marT="6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Room V (105)</a:t>
                      </a:r>
                    </a:p>
                  </a:txBody>
                  <a:tcPr marL="6323" marR="6323" marT="6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Room XI (42)</a:t>
                      </a:r>
                    </a:p>
                  </a:txBody>
                  <a:tcPr marL="6323" marR="6323" marT="6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Room X (21)</a:t>
                      </a:r>
                    </a:p>
                  </a:txBody>
                  <a:tcPr marL="6323" marR="6323" marT="6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Room V (105)</a:t>
                      </a:r>
                    </a:p>
                  </a:txBody>
                  <a:tcPr marL="6323" marR="6323" marT="6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Room XI (42)</a:t>
                      </a:r>
                    </a:p>
                  </a:txBody>
                  <a:tcPr marL="6323" marR="6323" marT="6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Room X (21)</a:t>
                      </a:r>
                    </a:p>
                  </a:txBody>
                  <a:tcPr marL="6323" marR="6323" marT="6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Room V (105)</a:t>
                      </a:r>
                    </a:p>
                  </a:txBody>
                  <a:tcPr marL="6323" marR="6323" marT="6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Room XI (42)</a:t>
                      </a:r>
                    </a:p>
                  </a:txBody>
                  <a:tcPr marL="6323" marR="6323" marT="6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Room X (21)</a:t>
                      </a:r>
                    </a:p>
                  </a:txBody>
                  <a:tcPr marL="6323" marR="6323" marT="6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Room V (105)</a:t>
                      </a:r>
                    </a:p>
                  </a:txBody>
                  <a:tcPr marL="6323" marR="6323" marT="6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Room XI (42)</a:t>
                      </a:r>
                    </a:p>
                  </a:txBody>
                  <a:tcPr marL="6323" marR="6323" marT="6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Room V (105)</a:t>
                      </a:r>
                    </a:p>
                  </a:txBody>
                  <a:tcPr marL="6323" marR="6323" marT="63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8635378"/>
                  </a:ext>
                </a:extLst>
              </a:tr>
              <a:tr h="164398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0800 - 0830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grid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 starts at 0800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Agenda items 11-21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rowSpan="5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5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9244437"/>
                  </a:ext>
                </a:extLst>
              </a:tr>
              <a:tr h="164398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0830 - 0900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6050667"/>
                  </a:ext>
                </a:extLst>
              </a:tr>
              <a:tr h="164398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0900 - 0930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9:00 - Start of SA4 Plenary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Agenda items 1-6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Audio 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MBS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Audio 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Video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Audio 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MBS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(washup)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RTC 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(washup)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6405891"/>
                  </a:ext>
                </a:extLst>
              </a:tr>
              <a:tr h="164398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0930 - 1000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197566"/>
                  </a:ext>
                </a:extLst>
              </a:tr>
              <a:tr h="164398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1000 - 1030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2157868"/>
                  </a:ext>
                </a:extLst>
              </a:tr>
              <a:tr h="164398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1030 - 1100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Coffee break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Coffee break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Coffee break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Coffee break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Coffee break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3796677"/>
                  </a:ext>
                </a:extLst>
              </a:tr>
              <a:tr h="164398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1100 - 1130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Agenda items 1-6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Audio 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MBS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RTC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Audio 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Video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Audio 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(washup)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Video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(washup)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RTC 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(washup)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3" grid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Agenda items 11-21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807781"/>
                  </a:ext>
                </a:extLst>
              </a:tr>
              <a:tr h="164398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1130 - 1200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9283359"/>
                  </a:ext>
                </a:extLst>
              </a:tr>
              <a:tr h="164398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1200 - 1230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4381088"/>
                  </a:ext>
                </a:extLst>
              </a:tr>
              <a:tr h="164398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1230 - 1300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Lunch break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 grid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Lunch break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Lunch break</a:t>
                      </a:r>
                    </a:p>
                  </a:txBody>
                  <a:tcPr marL="6323" marR="6323" marT="6323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23" marR="6323" marT="6323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3" grid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Lunch break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 grid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Lunch break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7734754"/>
                  </a:ext>
                </a:extLst>
              </a:tr>
              <a:tr h="164398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1300 - 1330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Rapporteur's good practice session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6487502"/>
                  </a:ext>
                </a:extLst>
              </a:tr>
              <a:tr h="164398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1330 - 1400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9254822"/>
                  </a:ext>
                </a:extLst>
              </a:tr>
              <a:tr h="164398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1400 - 1430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Audio 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Video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RTC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Audio 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Video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Audio 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MBS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RTC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3" grid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Agenda items 11-21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6" grid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Agenda items 11-21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rowSpan="6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6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5970662"/>
                  </a:ext>
                </a:extLst>
              </a:tr>
              <a:tr h="164398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1430 - 1500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6532576"/>
                  </a:ext>
                </a:extLst>
              </a:tr>
              <a:tr h="164398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1500 - 1530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6887611"/>
                  </a:ext>
                </a:extLst>
              </a:tr>
              <a:tr h="164398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1530 - 1600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Coffee break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Coffee break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Coffee break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Coffee break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4865705"/>
                  </a:ext>
                </a:extLst>
              </a:tr>
              <a:tr h="164398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1600 - 1630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Audio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MBS 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RTC 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Audio 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Video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RTC 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Audio 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MBS 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RTC 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4" grid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Agenda items 11-21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rowSpan="4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7839079"/>
                  </a:ext>
                </a:extLst>
              </a:tr>
              <a:tr h="164398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1630 - 1700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6480080"/>
                  </a:ext>
                </a:extLst>
              </a:tr>
              <a:tr h="164398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1700 - 1730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4" grid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rowSpan="4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9561645"/>
                  </a:ext>
                </a:extLst>
              </a:tr>
              <a:tr h="164398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1730 - 1800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4943925"/>
                  </a:ext>
                </a:extLst>
              </a:tr>
              <a:tr h="208659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1800 - 1830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Some celebration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6739591"/>
                  </a:ext>
                </a:extLst>
              </a:tr>
              <a:tr h="164398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1830 - 1900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ctr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23" marR="6323" marT="632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9844941"/>
                  </a:ext>
                </a:extLst>
              </a:tr>
              <a:tr h="164398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1900 - 1930</a:t>
                      </a: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23" marR="6323" marT="632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23" marR="6323" marT="632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23" marR="6323" marT="632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3" marR="6323" marT="632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39352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3341043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012950" y="228601"/>
            <a:ext cx="6827838" cy="552635"/>
          </a:xfrm>
        </p:spPr>
        <p:txBody>
          <a:bodyPr/>
          <a:lstStyle/>
          <a:p>
            <a:pPr eaLnBrk="1" hangingPunct="1"/>
            <a:r>
              <a:rPr lang="de-DE" altLang="de-DE" b="1" dirty="0" err="1"/>
              <a:t>Assumptions</a:t>
            </a:r>
            <a:r>
              <a:rPr lang="de-DE" altLang="de-DE" b="1" dirty="0"/>
              <a:t> </a:t>
            </a:r>
            <a:r>
              <a:rPr lang="de-DE" altLang="de-DE" b="1" dirty="0" err="1"/>
              <a:t>for</a:t>
            </a:r>
            <a:r>
              <a:rPr lang="de-DE" altLang="de-DE" b="1" dirty="0"/>
              <a:t> SA4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539015" y="1158536"/>
            <a:ext cx="9729729" cy="5171243"/>
          </a:xfrm>
        </p:spPr>
        <p:txBody>
          <a:bodyPr/>
          <a:lstStyle/>
          <a:p>
            <a:r>
              <a:rPr lang="en-US" sz="1400" dirty="0"/>
              <a:t>5 ordinary meeting per year: 3 x F2F and 2 x e-meetings (TU count based on F2F schedule only) -&gt; 8 meetings in Rel-19 (TSG#103 to TSG#110)</a:t>
            </a:r>
          </a:p>
          <a:p>
            <a:r>
              <a:rPr lang="en-US" sz="1400" dirty="0"/>
              <a:t>Time Units aren’t used by SA4 but following the SA2 example on TUs (Time Units) below as asked</a:t>
            </a:r>
          </a:p>
          <a:p>
            <a:r>
              <a:rPr lang="en-US" sz="1400" dirty="0"/>
              <a:t>1 session = 1.5- or 2-hours time window </a:t>
            </a:r>
          </a:p>
          <a:p>
            <a:r>
              <a:rPr lang="en-US" sz="1400" dirty="0"/>
              <a:t>Maximum 3 parallel tracks </a:t>
            </a:r>
          </a:p>
          <a:p>
            <a:r>
              <a:rPr lang="en-US" sz="1400" dirty="0"/>
              <a:t>1 TU is a “session” (i.e., 1.5 or 2 hours) in 1 “track” spent to discuss/handle technical contributions. </a:t>
            </a:r>
          </a:p>
          <a:p>
            <a:r>
              <a:rPr lang="en-US" sz="1400" dirty="0"/>
              <a:t>Neither SA4 “Plenary” nor SWG Washup sessions counted as TUs (Time Units)</a:t>
            </a:r>
          </a:p>
          <a:p>
            <a:r>
              <a:rPr lang="en-US" sz="1400" dirty="0"/>
              <a:t>SWG AH Telcos between meetings are not counted for TUs</a:t>
            </a:r>
          </a:p>
          <a:p>
            <a:r>
              <a:rPr lang="en-US" sz="1400" dirty="0"/>
              <a:t>Max 4 sessions per meeting day (sessions can be extended in the morning or afternoon, TBD slots can be allocated to targeted discussions). Revisions/Drafting/offline conference call are not counted for the TU estimates. </a:t>
            </a:r>
          </a:p>
          <a:p>
            <a:r>
              <a:rPr lang="en-US" sz="1400" dirty="0"/>
              <a:t>A typical F2F meeting has therefore 27 TUs</a:t>
            </a:r>
          </a:p>
          <a:p>
            <a:r>
              <a:rPr lang="en-US" sz="1400" dirty="0"/>
              <a:t>WG capacity ? Can History teach us something ?</a:t>
            </a:r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r>
              <a:rPr lang="en-US" sz="1400" dirty="0"/>
              <a:t>Caution:</a:t>
            </a:r>
          </a:p>
          <a:p>
            <a:pPr lvl="1"/>
            <a:r>
              <a:rPr lang="en-US" sz="1200" dirty="0"/>
              <a:t>Varying length of release</a:t>
            </a:r>
          </a:p>
          <a:p>
            <a:pPr lvl="1"/>
            <a:r>
              <a:rPr lang="en-US" sz="1200" dirty="0"/>
              <a:t>How substantial is each WI/SI (e.g., major updates of terminal acoustics in Rel-8 / 10 / 12, EVS in Rel-12, )</a:t>
            </a:r>
          </a:p>
          <a:p>
            <a:pPr lvl="1"/>
            <a:r>
              <a:rPr lang="en-US" sz="1200" dirty="0"/>
              <a:t>SI independent from Releases, counted in release where TR is completed</a:t>
            </a:r>
          </a:p>
          <a:p>
            <a:pPr lvl="2"/>
            <a:r>
              <a:rPr lang="en-US" sz="1000" dirty="0"/>
              <a:t>Example: EVS study phase started in Rel-8 but counted as Rel-10</a:t>
            </a:r>
          </a:p>
          <a:p>
            <a:pPr lvl="1"/>
            <a:endParaRPr lang="en-US" sz="1400" dirty="0"/>
          </a:p>
          <a:p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457200" lvl="1" indent="0" eaLnBrk="1" hangingPunct="1">
              <a:buNone/>
              <a:defRPr/>
            </a:pPr>
            <a:endParaRPr lang="en-GB" altLang="ko-KR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C0E1D25-E150-0AFA-0032-6BCB16AACC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9062836"/>
              </p:ext>
            </p:extLst>
          </p:nvPr>
        </p:nvGraphicFramePr>
        <p:xfrm>
          <a:off x="2989951" y="4281487"/>
          <a:ext cx="5754370" cy="5222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9270">
                  <a:extLst>
                    <a:ext uri="{9D8B030D-6E8A-4147-A177-3AD203B41FA5}">
                      <a16:colId xmlns:a16="http://schemas.microsoft.com/office/drawing/2014/main" val="855852632"/>
                    </a:ext>
                  </a:extLst>
                </a:gridCol>
                <a:gridCol w="468630">
                  <a:extLst>
                    <a:ext uri="{9D8B030D-6E8A-4147-A177-3AD203B41FA5}">
                      <a16:colId xmlns:a16="http://schemas.microsoft.com/office/drawing/2014/main" val="478382191"/>
                    </a:ext>
                  </a:extLst>
                </a:gridCol>
                <a:gridCol w="468630">
                  <a:extLst>
                    <a:ext uri="{9D8B030D-6E8A-4147-A177-3AD203B41FA5}">
                      <a16:colId xmlns:a16="http://schemas.microsoft.com/office/drawing/2014/main" val="2722134437"/>
                    </a:ext>
                  </a:extLst>
                </a:gridCol>
                <a:gridCol w="481330">
                  <a:extLst>
                    <a:ext uri="{9D8B030D-6E8A-4147-A177-3AD203B41FA5}">
                      <a16:colId xmlns:a16="http://schemas.microsoft.com/office/drawing/2014/main" val="3076972926"/>
                    </a:ext>
                  </a:extLst>
                </a:gridCol>
                <a:gridCol w="481330">
                  <a:extLst>
                    <a:ext uri="{9D8B030D-6E8A-4147-A177-3AD203B41FA5}">
                      <a16:colId xmlns:a16="http://schemas.microsoft.com/office/drawing/2014/main" val="160370844"/>
                    </a:ext>
                  </a:extLst>
                </a:gridCol>
                <a:gridCol w="481330">
                  <a:extLst>
                    <a:ext uri="{9D8B030D-6E8A-4147-A177-3AD203B41FA5}">
                      <a16:colId xmlns:a16="http://schemas.microsoft.com/office/drawing/2014/main" val="474819857"/>
                    </a:ext>
                  </a:extLst>
                </a:gridCol>
                <a:gridCol w="481330">
                  <a:extLst>
                    <a:ext uri="{9D8B030D-6E8A-4147-A177-3AD203B41FA5}">
                      <a16:colId xmlns:a16="http://schemas.microsoft.com/office/drawing/2014/main" val="2700684225"/>
                    </a:ext>
                  </a:extLst>
                </a:gridCol>
                <a:gridCol w="481330">
                  <a:extLst>
                    <a:ext uri="{9D8B030D-6E8A-4147-A177-3AD203B41FA5}">
                      <a16:colId xmlns:a16="http://schemas.microsoft.com/office/drawing/2014/main" val="2512972127"/>
                    </a:ext>
                  </a:extLst>
                </a:gridCol>
                <a:gridCol w="481330">
                  <a:extLst>
                    <a:ext uri="{9D8B030D-6E8A-4147-A177-3AD203B41FA5}">
                      <a16:colId xmlns:a16="http://schemas.microsoft.com/office/drawing/2014/main" val="3341844466"/>
                    </a:ext>
                  </a:extLst>
                </a:gridCol>
                <a:gridCol w="481330">
                  <a:extLst>
                    <a:ext uri="{9D8B030D-6E8A-4147-A177-3AD203B41FA5}">
                      <a16:colId xmlns:a16="http://schemas.microsoft.com/office/drawing/2014/main" val="3044234996"/>
                    </a:ext>
                  </a:extLst>
                </a:gridCol>
                <a:gridCol w="481330">
                  <a:extLst>
                    <a:ext uri="{9D8B030D-6E8A-4147-A177-3AD203B41FA5}">
                      <a16:colId xmlns:a16="http://schemas.microsoft.com/office/drawing/2014/main" val="1415400058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3756005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112749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# WI/SI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838731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80528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012950" y="228601"/>
            <a:ext cx="6827838" cy="552635"/>
          </a:xfrm>
        </p:spPr>
        <p:txBody>
          <a:bodyPr/>
          <a:lstStyle/>
          <a:p>
            <a:pPr eaLnBrk="1" hangingPunct="1"/>
            <a:r>
              <a:rPr lang="de-DE" altLang="de-DE" b="1" dirty="0"/>
              <a:t>WG Input to Rel-19 Workshop - 1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539015" y="1158536"/>
            <a:ext cx="9729729" cy="5171243"/>
          </a:xfrm>
        </p:spPr>
        <p:txBody>
          <a:bodyPr/>
          <a:lstStyle/>
          <a:p>
            <a:pPr lvl="0"/>
            <a:r>
              <a:rPr lang="en-US" dirty="0"/>
              <a:t>SA WG to provides the data on the available WG capacity including following information </a:t>
            </a:r>
          </a:p>
          <a:p>
            <a:pPr lvl="1"/>
            <a:r>
              <a:rPr lang="en-US" sz="2000" dirty="0"/>
              <a:t>The Max number of TUs available for Rel-19 SIs/WIs = 216 (8 meetings x 27 TUs)</a:t>
            </a:r>
          </a:p>
          <a:p>
            <a:pPr lvl="1"/>
            <a:r>
              <a:rPr lang="en-US" sz="2000" dirty="0"/>
              <a:t>The recommended maximum number of Rel-19 SIs/WIs: </a:t>
            </a:r>
          </a:p>
          <a:p>
            <a:pPr lvl="2"/>
            <a:r>
              <a:rPr lang="en-US" altLang="fr-FR" sz="1600" dirty="0">
                <a:cs typeface="Arial" panose="020B0604020202020204" pitchFamily="34" charset="0"/>
              </a:rPr>
              <a:t>SA4 can execute up to 16 concurrent SIs/WIs in addition to maintenance work, 4 per SWG. This is highly dependent on the type of SID/WID (improvements, new codec…) so only used as a guideline.</a:t>
            </a:r>
          </a:p>
          <a:p>
            <a:pPr lvl="2"/>
            <a:r>
              <a:rPr lang="en-US" altLang="fr-FR" sz="1600" dirty="0">
                <a:cs typeface="Arial" panose="020B0604020202020204" pitchFamily="34" charset="0"/>
              </a:rPr>
              <a:t>SA4 not in a position to set a maximum SID/WID target for Rel-19 at this stage.</a:t>
            </a:r>
            <a:endParaRPr lang="en-US" sz="1600" dirty="0"/>
          </a:p>
          <a:p>
            <a:pPr lvl="1"/>
            <a:r>
              <a:rPr lang="en-US" sz="2000" dirty="0"/>
              <a:t>The maximum number of TUs available for any SI/WI (</a:t>
            </a:r>
            <a:r>
              <a:rPr lang="en-US" altLang="zh-CN" sz="2000" dirty="0"/>
              <a:t>not for each study SI/WI individually): </a:t>
            </a:r>
          </a:p>
          <a:p>
            <a:pPr lvl="2"/>
            <a:r>
              <a:rPr lang="en-US" altLang="zh-CN" sz="1600" dirty="0"/>
              <a:t>Average would be 216/16 = 13.5 TUs</a:t>
            </a:r>
          </a:p>
          <a:p>
            <a:pPr lvl="2"/>
            <a:r>
              <a:rPr lang="en-US" altLang="zh-CN" sz="1600" dirty="0"/>
              <a:t>Unsure what the max should be or if it’s a useful indicator. Could it be one SI/WI in a SWG over the entire release? E.g. Audio SWG has 11 TUs per meeting these days, so that leads to 88TUs over Rel-19.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457200" lvl="1" indent="0" eaLnBrk="1" hangingPunct="1">
              <a:buNone/>
              <a:defRPr/>
            </a:pPr>
            <a:endParaRPr lang="en-GB" altLang="ko-K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08102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012950" y="228601"/>
            <a:ext cx="6827838" cy="552635"/>
          </a:xfrm>
        </p:spPr>
        <p:txBody>
          <a:bodyPr/>
          <a:lstStyle/>
          <a:p>
            <a:pPr eaLnBrk="1" hangingPunct="1"/>
            <a:r>
              <a:rPr lang="de-DE" altLang="de-DE" b="1" dirty="0"/>
              <a:t>WG Input to Rel-19 Workshop - 2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539015" y="1158536"/>
            <a:ext cx="9729729" cy="5171243"/>
          </a:xfrm>
        </p:spPr>
        <p:txBody>
          <a:bodyPr/>
          <a:lstStyle/>
          <a:p>
            <a:r>
              <a:rPr lang="en-US" sz="2000" dirty="0"/>
              <a:t>SA/SA2/RAN2 to let SA4 do stage-3 on media related topics. Early indication of potential impact to SA4 is nice-to-have.</a:t>
            </a:r>
          </a:p>
          <a:p>
            <a:r>
              <a:rPr lang="en-US" altLang="zh-CN" sz="2000" dirty="0"/>
              <a:t>SA4 is currently focused on Rel-18 Work and Rel-17 maintenance </a:t>
            </a:r>
          </a:p>
          <a:p>
            <a:r>
              <a:rPr lang="en-US" altLang="zh-CN" sz="2000" dirty="0"/>
              <a:t>SA4 hasn’t started Rel-19 planning. Several topics mentioned but no detailed discussions and conclusions. </a:t>
            </a:r>
          </a:p>
          <a:p>
            <a:pPr lvl="1"/>
            <a:r>
              <a:rPr lang="de-DE" sz="1600" dirty="0" err="1"/>
              <a:t>Example</a:t>
            </a:r>
            <a:r>
              <a:rPr lang="de-DE" sz="1600" dirty="0"/>
              <a:t> </a:t>
            </a:r>
            <a:r>
              <a:rPr lang="de-DE" sz="1600" dirty="0" err="1"/>
              <a:t>of</a:t>
            </a:r>
            <a:r>
              <a:rPr lang="de-DE" sz="1600" dirty="0"/>
              <a:t> potential larger </a:t>
            </a:r>
            <a:r>
              <a:rPr lang="de-DE" sz="1600" dirty="0" err="1"/>
              <a:t>work</a:t>
            </a:r>
            <a:r>
              <a:rPr lang="de-DE" sz="1600" dirty="0"/>
              <a:t> </a:t>
            </a:r>
            <a:r>
              <a:rPr lang="de-DE" sz="1600" dirty="0" err="1"/>
              <a:t>topics</a:t>
            </a:r>
            <a:r>
              <a:rPr lang="de-DE" sz="1600" dirty="0"/>
              <a:t> </a:t>
            </a:r>
            <a:r>
              <a:rPr lang="de-DE" sz="1600" dirty="0" err="1"/>
              <a:t>for</a:t>
            </a:r>
            <a:r>
              <a:rPr lang="de-DE" sz="1600" dirty="0"/>
              <a:t> SA4: New Video Codecs, Avatars, XR </a:t>
            </a:r>
            <a:r>
              <a:rPr lang="de-DE" sz="1600" dirty="0" err="1"/>
              <a:t>Extensions</a:t>
            </a:r>
            <a:r>
              <a:rPr lang="de-DE" sz="1600" dirty="0"/>
              <a:t>, 5G Media Streaming and MBS </a:t>
            </a:r>
            <a:r>
              <a:rPr lang="de-DE" sz="1600" dirty="0" err="1"/>
              <a:t>Extensions</a:t>
            </a:r>
            <a:r>
              <a:rPr lang="de-DE" sz="1600" dirty="0"/>
              <a:t>, AI/ML </a:t>
            </a:r>
            <a:r>
              <a:rPr lang="de-DE" sz="1600" dirty="0" err="1"/>
              <a:t>for</a:t>
            </a:r>
            <a:r>
              <a:rPr lang="de-DE" sz="1600" dirty="0"/>
              <a:t> Media</a:t>
            </a:r>
            <a:endParaRPr lang="en-US" altLang="zh-CN" sz="1600" dirty="0"/>
          </a:p>
          <a:p>
            <a:r>
              <a:rPr lang="en-US" altLang="zh-CN" sz="2000" dirty="0"/>
              <a:t>SA4#124 agreed to start Rel-19 discussions from December 2023:</a:t>
            </a:r>
          </a:p>
          <a:p>
            <a:pPr lvl="1"/>
            <a:r>
              <a:rPr lang="de-DE" sz="1800" dirty="0" err="1"/>
              <a:t>Build</a:t>
            </a:r>
            <a:r>
              <a:rPr lang="de-DE" sz="1800" dirty="0"/>
              <a:t> on </a:t>
            </a:r>
            <a:r>
              <a:rPr lang="de-DE" sz="1800" dirty="0" err="1"/>
              <a:t>leftovers</a:t>
            </a:r>
            <a:r>
              <a:rPr lang="de-DE" sz="1800" dirty="0"/>
              <a:t> </a:t>
            </a:r>
            <a:r>
              <a:rPr lang="de-DE" sz="1800" dirty="0" err="1"/>
              <a:t>from</a:t>
            </a:r>
            <a:r>
              <a:rPr lang="de-DE" sz="1800" dirty="0"/>
              <a:t> Rel-18, </a:t>
            </a:r>
            <a:r>
              <a:rPr lang="de-DE" sz="1800" dirty="0" err="1"/>
              <a:t>studies</a:t>
            </a:r>
            <a:r>
              <a:rPr lang="de-DE" sz="1800" dirty="0"/>
              <a:t> </a:t>
            </a:r>
            <a:r>
              <a:rPr lang="de-DE" sz="1800" dirty="0" err="1"/>
              <a:t>from</a:t>
            </a:r>
            <a:r>
              <a:rPr lang="de-DE" sz="1800" dirty="0"/>
              <a:t> Rel-18, </a:t>
            </a:r>
            <a:r>
              <a:rPr lang="de-DE" sz="1800" dirty="0" err="1"/>
              <a:t>as</a:t>
            </a:r>
            <a:r>
              <a:rPr lang="de-DE" sz="1800" dirty="0"/>
              <a:t> </a:t>
            </a:r>
            <a:r>
              <a:rPr lang="de-DE" sz="1800" dirty="0" err="1"/>
              <a:t>well</a:t>
            </a:r>
            <a:r>
              <a:rPr lang="de-DE" sz="1800" dirty="0"/>
              <a:t> </a:t>
            </a:r>
            <a:r>
              <a:rPr lang="de-DE" sz="1800" dirty="0" err="1"/>
              <a:t>as</a:t>
            </a:r>
            <a:r>
              <a:rPr lang="de-DE" sz="1800" dirty="0"/>
              <a:t> </a:t>
            </a:r>
            <a:r>
              <a:rPr lang="de-DE" sz="1800" dirty="0" err="1"/>
              <a:t>work</a:t>
            </a:r>
            <a:r>
              <a:rPr lang="de-DE" sz="1800" dirty="0"/>
              <a:t> </a:t>
            </a:r>
            <a:r>
              <a:rPr lang="de-DE" sz="1800" dirty="0" err="1"/>
              <a:t>topics</a:t>
            </a:r>
            <a:r>
              <a:rPr lang="de-DE" sz="1800" dirty="0"/>
              <a:t> </a:t>
            </a:r>
            <a:r>
              <a:rPr lang="de-DE" sz="1800" dirty="0" err="1"/>
              <a:t>related</a:t>
            </a:r>
            <a:r>
              <a:rPr lang="de-DE" sz="1800" dirty="0"/>
              <a:t> </a:t>
            </a:r>
            <a:r>
              <a:rPr lang="de-DE" sz="1800" dirty="0" err="1"/>
              <a:t>to</a:t>
            </a:r>
            <a:r>
              <a:rPr lang="de-DE" sz="1800" dirty="0"/>
              <a:t> RAN and SA2 </a:t>
            </a:r>
            <a:r>
              <a:rPr lang="de-DE" sz="1800" dirty="0" err="1"/>
              <a:t>work</a:t>
            </a:r>
            <a:endParaRPr lang="de-DE" sz="1800" dirty="0"/>
          </a:p>
          <a:p>
            <a:pPr lvl="1"/>
            <a:r>
              <a:rPr lang="de-DE" sz="1800" dirty="0" err="1"/>
              <a:t>Identify</a:t>
            </a:r>
            <a:r>
              <a:rPr lang="de-DE" sz="1800" dirty="0"/>
              <a:t> substantial </a:t>
            </a:r>
            <a:r>
              <a:rPr lang="de-DE" sz="1800" dirty="0" err="1"/>
              <a:t>new</a:t>
            </a:r>
            <a:r>
              <a:rPr lang="de-DE" sz="1800" dirty="0"/>
              <a:t> </a:t>
            </a:r>
            <a:r>
              <a:rPr lang="de-DE" sz="1800" dirty="0" err="1"/>
              <a:t>work</a:t>
            </a:r>
            <a:r>
              <a:rPr lang="de-DE" sz="1800" dirty="0"/>
              <a:t> </a:t>
            </a:r>
            <a:r>
              <a:rPr lang="de-DE" sz="1800" dirty="0" err="1"/>
              <a:t>topics</a:t>
            </a:r>
            <a:r>
              <a:rPr lang="de-DE" sz="1800" dirty="0"/>
              <a:t> </a:t>
            </a:r>
            <a:r>
              <a:rPr lang="de-DE" sz="1800" dirty="0" err="1"/>
              <a:t>for</a:t>
            </a:r>
            <a:r>
              <a:rPr lang="de-DE" sz="1800" dirty="0"/>
              <a:t> Rel-19. </a:t>
            </a:r>
          </a:p>
          <a:p>
            <a:pPr lvl="1"/>
            <a:r>
              <a:rPr lang="de-DE" sz="1800" dirty="0"/>
              <a:t>Work </a:t>
            </a:r>
            <a:r>
              <a:rPr lang="de-DE" sz="1800" dirty="0" err="1"/>
              <a:t>with</a:t>
            </a:r>
            <a:r>
              <a:rPr lang="de-DE" sz="1800" dirty="0"/>
              <a:t> </a:t>
            </a:r>
            <a:r>
              <a:rPr lang="de-DE" sz="1800" dirty="0" err="1"/>
              <a:t>requirements</a:t>
            </a:r>
            <a:r>
              <a:rPr lang="de-DE" sz="1800" dirty="0"/>
              <a:t> and </a:t>
            </a:r>
            <a:r>
              <a:rPr lang="de-DE" sz="1800" dirty="0" err="1"/>
              <a:t>inputs</a:t>
            </a:r>
            <a:r>
              <a:rPr lang="de-DE" sz="1800" dirty="0"/>
              <a:t> </a:t>
            </a:r>
            <a:r>
              <a:rPr lang="de-DE" sz="1800" dirty="0" err="1"/>
              <a:t>from</a:t>
            </a:r>
            <a:r>
              <a:rPr lang="de-DE" sz="1800" dirty="0"/>
              <a:t> </a:t>
            </a:r>
            <a:r>
              <a:rPr lang="de-DE" sz="1800" dirty="0" err="1"/>
              <a:t>the</a:t>
            </a:r>
            <a:r>
              <a:rPr lang="de-DE" sz="1800" dirty="0"/>
              <a:t> </a:t>
            </a:r>
            <a:r>
              <a:rPr lang="de-DE" sz="1800" dirty="0" err="1"/>
              <a:t>industry</a:t>
            </a:r>
            <a:r>
              <a:rPr lang="de-DE" sz="1800" dirty="0"/>
              <a:t>: 5G-MAG, Metaverse Standards Forum, etc.</a:t>
            </a:r>
            <a:endParaRPr lang="en-US" altLang="zh-CN" sz="2000" dirty="0"/>
          </a:p>
          <a:p>
            <a:r>
              <a:rPr lang="en-US" altLang="zh-CN" sz="2000" dirty="0"/>
              <a:t>SA4#124 agreed that TU mechanisms are not needed at this stage. Would consider in case of overload and regular handling is not sufficient to resolve.</a:t>
            </a:r>
          </a:p>
          <a:p>
            <a:pPr marL="457200" lvl="1" indent="0" eaLnBrk="1" hangingPunct="1">
              <a:buNone/>
              <a:defRPr/>
            </a:pPr>
            <a:endParaRPr lang="en-GB" altLang="ko-KR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82075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14B433DB9B594885F4112FE4976328" ma:contentTypeVersion="13" ma:contentTypeDescription="Create a new document." ma:contentTypeScope="" ma:versionID="bfc5638d4f01580694a8c7f93567c8e7">
  <xsd:schema xmlns:xsd="http://www.w3.org/2001/XMLSchema" xmlns:xs="http://www.w3.org/2001/XMLSchema" xmlns:p="http://schemas.microsoft.com/office/2006/metadata/properties" xmlns:ns3="d36af664-2dfc-46e0-99b9-b4775a37cfc8" xmlns:ns4="7c28629c-29d3-4904-ae90-4b38e6ab8730" targetNamespace="http://schemas.microsoft.com/office/2006/metadata/properties" ma:root="true" ma:fieldsID="a12d0ce96aff54703c1e76432497b68e" ns3:_="" ns4:_="">
    <xsd:import namespace="d36af664-2dfc-46e0-99b9-b4775a37cfc8"/>
    <xsd:import namespace="7c28629c-29d3-4904-ae90-4b38e6ab873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6af664-2dfc-46e0-99b9-b4775a37cfc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8629c-29d3-4904-ae90-4b38e6ab87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02810A-A5B3-4801-94E4-10D646DD87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6af664-2dfc-46e0-99b9-b4775a37cfc8"/>
    <ds:schemaRef ds:uri="7c28629c-29d3-4904-ae90-4b38e6ab873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116FCB1-8F34-4320-992F-FF9AB90D52D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3A382C1-8D34-41E2-AE7D-C7A1F0A6CDFD}">
  <ds:schemaRefs>
    <ds:schemaRef ds:uri="http://purl.org/dc/terms/"/>
    <ds:schemaRef ds:uri="http://schemas.microsoft.com/office/2006/metadata/properties"/>
    <ds:schemaRef ds:uri="http://purl.org/dc/dcmitype/"/>
    <ds:schemaRef ds:uri="http://schemas.microsoft.com/office/2006/documentManagement/types"/>
    <ds:schemaRef ds:uri="7c28629c-29d3-4904-ae90-4b38e6ab8730"/>
    <ds:schemaRef ds:uri="http://schemas.microsoft.com/office/infopath/2007/PartnerControls"/>
    <ds:schemaRef ds:uri="http://purl.org/dc/elements/1.1/"/>
    <ds:schemaRef ds:uri="http://www.w3.org/XML/1998/namespace"/>
    <ds:schemaRef ds:uri="http://schemas.openxmlformats.org/package/2006/metadata/core-properties"/>
    <ds:schemaRef ds:uri="d36af664-2dfc-46e0-99b9-b4775a37cfc8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94246</TotalTime>
  <Words>1519</Words>
  <Application>Microsoft Office PowerPoint</Application>
  <PresentationFormat>Widescreen</PresentationFormat>
  <Paragraphs>294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Arial </vt:lpstr>
      <vt:lpstr>Calibri</vt:lpstr>
      <vt:lpstr>Montserrat</vt:lpstr>
      <vt:lpstr>Times New Roman</vt:lpstr>
      <vt:lpstr>Office Theme</vt:lpstr>
      <vt:lpstr>    SA WG4 input to SA Workshop on Rel-19 planning    </vt:lpstr>
      <vt:lpstr>Rel-19 Workshop Plan  (endorsed in SP-230383)</vt:lpstr>
      <vt:lpstr>Rel-19 Timeline</vt:lpstr>
      <vt:lpstr>Release 19 timeline - text version</vt:lpstr>
      <vt:lpstr>SA4 typical F2F schedule</vt:lpstr>
      <vt:lpstr>Assumptions for SA4</vt:lpstr>
      <vt:lpstr>WG Input to Rel-19 Workshop - 1</vt:lpstr>
      <vt:lpstr>WG Input to Rel-19 Workshop - 2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Gabin, Frederic</cp:lastModifiedBy>
  <cp:revision>2866</cp:revision>
  <cp:lastPrinted>2016-09-13T11:31:59Z</cp:lastPrinted>
  <dcterms:created xsi:type="dcterms:W3CDTF">2008-08-30T09:32:10Z</dcterms:created>
  <dcterms:modified xsi:type="dcterms:W3CDTF">2023-06-06T13:23:30Z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  <property fmtid="{D5CDD505-2E9C-101B-9397-08002B2CF9AE}" pid="3" name="ContentTypeId">
    <vt:lpwstr>0x0101004814B433DB9B594885F4112FE4976328</vt:lpwstr>
  </property>
</Properties>
</file>